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emf" ContentType="image/x-emf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9" r:id="rId2"/>
    <p:sldId id="452" r:id="rId3"/>
    <p:sldId id="438" r:id="rId4"/>
    <p:sldId id="427" r:id="rId5"/>
    <p:sldId id="439" r:id="rId6"/>
    <p:sldId id="440" r:id="rId7"/>
    <p:sldId id="441" r:id="rId8"/>
    <p:sldId id="442" r:id="rId9"/>
    <p:sldId id="443" r:id="rId10"/>
    <p:sldId id="444" r:id="rId11"/>
    <p:sldId id="445" r:id="rId12"/>
    <p:sldId id="446" r:id="rId13"/>
    <p:sldId id="447" r:id="rId14"/>
    <p:sldId id="448" r:id="rId15"/>
    <p:sldId id="449" r:id="rId16"/>
    <p:sldId id="450" r:id="rId17"/>
    <p:sldId id="451" r:id="rId18"/>
    <p:sldId id="341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8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8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8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8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8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" pitchFamily="18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" pitchFamily="18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" pitchFamily="18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" pitchFamily="18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72DC"/>
    <a:srgbClr val="DDDDDD"/>
    <a:srgbClr val="ED18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/>
    <p:restoredTop sz="94592"/>
  </p:normalViewPr>
  <p:slideViewPr>
    <p:cSldViewPr>
      <p:cViewPr>
        <p:scale>
          <a:sx n="150" d="100"/>
          <a:sy n="150" d="100"/>
        </p:scale>
        <p:origin x="1984" y="1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8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8" Type="http://schemas.openxmlformats.org/officeDocument/2006/relationships/slide" Target="slides/slide7.xml"/><Relationship Id="rId26" Type="http://schemas.openxmlformats.org/officeDocument/2006/relationships/customXml" Target="../customXml/item3.xml"/><Relationship Id="rId2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7" Type="http://schemas.openxmlformats.org/officeDocument/2006/relationships/slide" Target="slides/slide6.xml"/><Relationship Id="rId25" Type="http://schemas.openxmlformats.org/officeDocument/2006/relationships/customXml" Target="../customXml/item2.xml"/><Relationship Id="rId20" Type="http://schemas.openxmlformats.org/officeDocument/2006/relationships/presProps" Target="presProps.xml"/><Relationship Id="rId16" Type="http://schemas.openxmlformats.org/officeDocument/2006/relationships/slide" Target="slides/slide15.xml"/><Relationship Id="rId2" Type="http://schemas.openxmlformats.org/officeDocument/2006/relationships/slide" Target="slides/slide1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4" Type="http://schemas.openxmlformats.org/officeDocument/2006/relationships/customXml" Target="../customXml/item1.xml"/><Relationship Id="rId23" Type="http://schemas.openxmlformats.org/officeDocument/2006/relationships/tableStyles" Target="tableStyles.xml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9" Type="http://schemas.openxmlformats.org/officeDocument/2006/relationships/slide" Target="slides/slide8.xml"/><Relationship Id="rId22" Type="http://schemas.openxmlformats.org/officeDocument/2006/relationships/theme" Target="theme/theme1.xml"/><Relationship Id="rId14" Type="http://schemas.openxmlformats.org/officeDocument/2006/relationships/slide" Target="slides/slide13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2AEF8-9DC9-4E6C-AF44-8E49B6B726A8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999D8-D018-4914-8074-804EFC3F3A9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CDA69-6E11-4797-BE0A-DF9B9A929D61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  <p:transition spd="slow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E8939-B15B-4445-9E62-F0AE840A398B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2D2EF-0F6B-41EA-A040-7B4050ECDF6B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8BBFD-CF73-4882-84CA-1C0B59833B1B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22905-265F-4FE3-A81B-CFB6B7CC1003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B6D04-3E39-4737-8028-D42E27172C31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B03FF-EDCE-4544-8E08-CA7FAC87E4CB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496AD-ADAE-4FEA-A453-6F00205173E3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F5D65-E8A7-46D3-9552-F58AAAF23E7D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656BC-8142-4AE8-B014-F8532CD8C446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/>
                <a:ea typeface="Times New Roman"/>
                <a:cs typeface="Times New Roman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/>
                <a:ea typeface="Times New Roman"/>
                <a:cs typeface="Times New Roman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/>
                <a:ea typeface="Times New Roman"/>
                <a:cs typeface="Times New Roman"/>
              </a:defRPr>
            </a:lvl1pPr>
          </a:lstStyle>
          <a:p>
            <a:pPr>
              <a:defRPr/>
            </a:pPr>
            <a:fld id="{51E4BD6E-3660-4D44-BBC8-7C26AB4586B7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ransition spd="slow">
    <p:pull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  <a:ea typeface="Times New Roman"/>
          <a:cs typeface="Times New Roman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imes New Roman"/>
          <a:ea typeface="Times New Roman"/>
          <a:cs typeface="Times New Roman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/>
          <a:ea typeface="Times New Roman"/>
          <a:cs typeface="Times New Roman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/>
          <a:ea typeface="Times New Roman"/>
          <a:cs typeface="Times New Roman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/>
          <a:ea typeface="Times New Roman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/>
          <a:ea typeface="Times New Roman"/>
          <a:cs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Geneva" pitchFamily="-108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Geneva" pitchFamily="-108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Geneva" pitchFamily="-108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Geneva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4495800"/>
            <a:ext cx="8784976" cy="1143000"/>
          </a:xfrm>
        </p:spPr>
        <p:txBody>
          <a:bodyPr/>
          <a:lstStyle/>
          <a:p>
            <a:pPr eaLnBrk="1" hangingPunct="1"/>
            <a:r>
              <a:rPr lang="nl-NL" dirty="0" smtClean="0">
                <a:latin typeface="Times New Roman" pitchFamily="18" charset="0"/>
                <a:cs typeface="Times New Roman" pitchFamily="18" charset="0"/>
              </a:rPr>
              <a:t>Causale verbanden schema’s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3124200" y="6019800"/>
            <a:ext cx="302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nl-NL" sz="2400">
                <a:solidFill>
                  <a:srgbClr val="ED181E"/>
                </a:solidFill>
                <a:latin typeface="Times New Roman" pitchFamily="18" charset="0"/>
                <a:cs typeface="Times New Roman" pitchFamily="18" charset="0"/>
              </a:rPr>
              <a:t>Klik om verder te gaan</a:t>
            </a:r>
            <a:endParaRPr lang="nl-NL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019300"/>
            <a:ext cx="7620000" cy="2337424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5" grpId="0" build="p" autoUpdateAnimBg="0" advAuto="1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857486"/>
            <a:ext cx="7990408" cy="4587738"/>
          </a:xfrm>
          <a:prstGeom prst="rect">
            <a:avLst/>
          </a:prstGeom>
        </p:spPr>
      </p:pic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819150"/>
          </a:xfrm>
        </p:spPr>
        <p:txBody>
          <a:bodyPr/>
          <a:lstStyle/>
          <a:p>
            <a:pPr eaLnBrk="1" hangingPunct="1"/>
            <a:r>
              <a:rPr lang="nl-NL" dirty="0" smtClean="0">
                <a:latin typeface="Times New Roman" pitchFamily="18" charset="0"/>
                <a:cs typeface="Times New Roman" pitchFamily="18" charset="0"/>
              </a:rPr>
              <a:t>Causaal verband 7</a:t>
            </a:r>
            <a:endParaRPr lang="nl-NL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kstvak 7"/>
          <p:cNvSpPr txBox="1">
            <a:spLocks noChangeArrowheads="1"/>
          </p:cNvSpPr>
          <p:nvPr/>
        </p:nvSpPr>
        <p:spPr bwMode="auto">
          <a:xfrm>
            <a:off x="107504" y="5373216"/>
            <a:ext cx="892899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nl-NL" sz="1800" dirty="0">
                <a:latin typeface="Times New Roman" pitchFamily="18" charset="0"/>
                <a:cs typeface="Times New Roman" pitchFamily="18" charset="0"/>
              </a:rPr>
              <a:t>Als </a:t>
            </a:r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nl-NL" sz="1800" dirty="0" smtClean="0">
                <a:solidFill>
                  <a:srgbClr val="ED181E"/>
                </a:solidFill>
                <a:latin typeface="Times New Roman" pitchFamily="18" charset="0"/>
                <a:cs typeface="Times New Roman" pitchFamily="18" charset="0"/>
              </a:rPr>
              <a:t>rentetarieven van de ECB </a:t>
            </a:r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stijgen, wordt geld lenen duurder. </a:t>
            </a:r>
            <a:endParaRPr lang="nl-NL" sz="18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Als geld lenen duurder wordt, lenen consumenten en producenten minder (snel).</a:t>
            </a:r>
          </a:p>
          <a:p>
            <a:pPr eaLnBrk="0" hangingPunct="0"/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Minder leningen/kredieten remt de consumptie (= C) en de investeringen (= I).</a:t>
            </a:r>
          </a:p>
          <a:p>
            <a:pPr eaLnBrk="0" hangingPunct="0"/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Bestedingen = Effectieve vraag = EV = C + I + O + E - M</a:t>
            </a:r>
            <a:endParaRPr lang="nl-NL" sz="18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De daling van de C en de I zorgt voor een daling van de </a:t>
            </a:r>
            <a:r>
              <a:rPr lang="nl-NL" sz="1800" dirty="0" smtClean="0">
                <a:solidFill>
                  <a:srgbClr val="ED181E"/>
                </a:solidFill>
                <a:latin typeface="Times New Roman" pitchFamily="18" charset="0"/>
                <a:cs typeface="Times New Roman" pitchFamily="18" charset="0"/>
              </a:rPr>
              <a:t>bestedingen</a:t>
            </a:r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nl-NL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5923166" y="1681644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Times New Roman"/>
              </a:rPr>
              <a:t>_</a:t>
            </a:r>
            <a:endParaRPr lang="nl-NL" b="1" dirty="0">
              <a:solidFill>
                <a:srgbClr val="FF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711715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857486"/>
            <a:ext cx="7990408" cy="4587738"/>
          </a:xfrm>
          <a:prstGeom prst="rect">
            <a:avLst/>
          </a:prstGeom>
        </p:spPr>
      </p:pic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819150"/>
          </a:xfrm>
        </p:spPr>
        <p:txBody>
          <a:bodyPr/>
          <a:lstStyle/>
          <a:p>
            <a:pPr eaLnBrk="1" hangingPunct="1"/>
            <a:r>
              <a:rPr lang="nl-NL" dirty="0" smtClean="0">
                <a:latin typeface="Times New Roman" pitchFamily="18" charset="0"/>
                <a:cs typeface="Times New Roman" pitchFamily="18" charset="0"/>
              </a:rPr>
              <a:t>Causaal verband 8</a:t>
            </a:r>
            <a:endParaRPr lang="nl-NL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kstvak 7"/>
          <p:cNvSpPr txBox="1">
            <a:spLocks noChangeArrowheads="1"/>
          </p:cNvSpPr>
          <p:nvPr/>
        </p:nvSpPr>
        <p:spPr bwMode="auto">
          <a:xfrm>
            <a:off x="107504" y="5373216"/>
            <a:ext cx="892899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nl-NL" sz="1800" dirty="0">
                <a:latin typeface="Times New Roman" pitchFamily="18" charset="0"/>
                <a:cs typeface="Times New Roman" pitchFamily="18" charset="0"/>
              </a:rPr>
              <a:t>Als </a:t>
            </a:r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nl-NL" sz="1800" dirty="0" smtClean="0">
                <a:solidFill>
                  <a:srgbClr val="ED181E"/>
                </a:solidFill>
                <a:latin typeface="Times New Roman" pitchFamily="18" charset="0"/>
                <a:cs typeface="Times New Roman" pitchFamily="18" charset="0"/>
              </a:rPr>
              <a:t>rentetarieven van de ECB </a:t>
            </a:r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stijgen, wordt beleggen in de Euro aantrekkelijk. </a:t>
            </a:r>
            <a:endParaRPr lang="nl-NL" sz="18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De hogere rente trekt buitenlandse beleggers aan en zorgt voor meer vraag naar de euro.</a:t>
            </a:r>
          </a:p>
          <a:p>
            <a:pPr eaLnBrk="0" hangingPunct="0"/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De hogere rente houdt binnenlandse beleggers bij de euro en zorgt voor minder aanbod van de euro.</a:t>
            </a:r>
          </a:p>
          <a:p>
            <a:pPr eaLnBrk="0" hangingPunct="0"/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Meer vraag naar de euro en minder aanbod van de euro, laten de </a:t>
            </a:r>
            <a:r>
              <a:rPr lang="nl-NL" sz="1800" dirty="0" smtClean="0">
                <a:solidFill>
                  <a:srgbClr val="ED181E"/>
                </a:solidFill>
                <a:latin typeface="Times New Roman" pitchFamily="18" charset="0"/>
                <a:cs typeface="Times New Roman" pitchFamily="18" charset="0"/>
              </a:rPr>
              <a:t>koers van de euro </a:t>
            </a:r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stijgen.</a:t>
            </a:r>
            <a:endParaRPr lang="nl-NL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5004048" y="2761764"/>
            <a:ext cx="389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  <a:latin typeface="Times New Roman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80943219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857486"/>
            <a:ext cx="7990408" cy="4587738"/>
          </a:xfrm>
          <a:prstGeom prst="rect">
            <a:avLst/>
          </a:prstGeom>
        </p:spPr>
      </p:pic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819150"/>
          </a:xfrm>
        </p:spPr>
        <p:txBody>
          <a:bodyPr/>
          <a:lstStyle/>
          <a:p>
            <a:pPr eaLnBrk="1" hangingPunct="1"/>
            <a:r>
              <a:rPr lang="nl-NL" dirty="0" smtClean="0">
                <a:latin typeface="Times New Roman" pitchFamily="18" charset="0"/>
                <a:cs typeface="Times New Roman" pitchFamily="18" charset="0"/>
              </a:rPr>
              <a:t>Causaal verband 9</a:t>
            </a:r>
            <a:endParaRPr lang="nl-NL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kstvak 7"/>
          <p:cNvSpPr txBox="1">
            <a:spLocks noChangeArrowheads="1"/>
          </p:cNvSpPr>
          <p:nvPr/>
        </p:nvSpPr>
        <p:spPr bwMode="auto">
          <a:xfrm>
            <a:off x="107504" y="5373216"/>
            <a:ext cx="89289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nl-NL" sz="1800" dirty="0">
                <a:latin typeface="Times New Roman" pitchFamily="18" charset="0"/>
                <a:cs typeface="Times New Roman" pitchFamily="18" charset="0"/>
              </a:rPr>
              <a:t>Als </a:t>
            </a:r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nl-NL" sz="1800" dirty="0">
                <a:solidFill>
                  <a:srgbClr val="ED181E"/>
                </a:solidFill>
                <a:latin typeface="Times New Roman" pitchFamily="18" charset="0"/>
                <a:cs typeface="Times New Roman" pitchFamily="18" charset="0"/>
              </a:rPr>
              <a:t>koers van de euro </a:t>
            </a:r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stijgt, wordt alle import uit niet-eurolanden goedkoper. </a:t>
            </a:r>
            <a:endParaRPr lang="nl-NL" sz="18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Aangezien onze consumptie uit eigen en uit buitenlandse producten en diensten bestaat dalen de gemiddelde prijzen.</a:t>
            </a:r>
          </a:p>
          <a:p>
            <a:pPr eaLnBrk="0" hangingPunct="0"/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Het dalen van de gemiddelde prijzen laat het </a:t>
            </a:r>
            <a:r>
              <a:rPr lang="nl-NL" sz="1800" dirty="0" smtClean="0">
                <a:solidFill>
                  <a:srgbClr val="ED181E"/>
                </a:solidFill>
                <a:latin typeface="Times New Roman" pitchFamily="18" charset="0"/>
                <a:cs typeface="Times New Roman" pitchFamily="18" charset="0"/>
              </a:rPr>
              <a:t>binnenlands prijspeil </a:t>
            </a:r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dalen.</a:t>
            </a:r>
            <a:endParaRPr lang="nl-NL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2843808" y="3409836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Times New Roman"/>
              </a:rPr>
              <a:t>_</a:t>
            </a:r>
            <a:endParaRPr lang="nl-NL" b="1" dirty="0">
              <a:solidFill>
                <a:srgbClr val="FF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005675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857486"/>
            <a:ext cx="7990408" cy="4587738"/>
          </a:xfrm>
          <a:prstGeom prst="rect">
            <a:avLst/>
          </a:prstGeom>
        </p:spPr>
      </p:pic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819150"/>
          </a:xfrm>
        </p:spPr>
        <p:txBody>
          <a:bodyPr/>
          <a:lstStyle/>
          <a:p>
            <a:pPr eaLnBrk="1" hangingPunct="1"/>
            <a:r>
              <a:rPr lang="nl-NL" dirty="0" smtClean="0">
                <a:latin typeface="Times New Roman" pitchFamily="18" charset="0"/>
                <a:cs typeface="Times New Roman" pitchFamily="18" charset="0"/>
              </a:rPr>
              <a:t>Causaal verband 10</a:t>
            </a:r>
            <a:endParaRPr lang="nl-NL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kstvak 7"/>
          <p:cNvSpPr txBox="1">
            <a:spLocks noChangeArrowheads="1"/>
          </p:cNvSpPr>
          <p:nvPr/>
        </p:nvSpPr>
        <p:spPr bwMode="auto">
          <a:xfrm>
            <a:off x="107504" y="5373216"/>
            <a:ext cx="892899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nl-NL" sz="1800" dirty="0">
                <a:latin typeface="Times New Roman" pitchFamily="18" charset="0"/>
                <a:cs typeface="Times New Roman" pitchFamily="18" charset="0"/>
              </a:rPr>
              <a:t>Als </a:t>
            </a:r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nl-NL" sz="1800" dirty="0">
                <a:solidFill>
                  <a:srgbClr val="ED181E"/>
                </a:solidFill>
                <a:latin typeface="Times New Roman" pitchFamily="18" charset="0"/>
                <a:cs typeface="Times New Roman" pitchFamily="18" charset="0"/>
              </a:rPr>
              <a:t>koers van de euro </a:t>
            </a:r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stijgt, wordt de import voor niet-eurolanden uit eurolanden duurder. </a:t>
            </a:r>
            <a:endParaRPr lang="nl-NL" sz="18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Het land wordt dan duur voor het buitenland (niet-eurolanden)</a:t>
            </a:r>
          </a:p>
          <a:p>
            <a:pPr eaLnBrk="0" hangingPunct="0"/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Als een land duur wordt voor het buitenland dan verslechtert de </a:t>
            </a:r>
            <a:r>
              <a:rPr lang="nl-NL" sz="1800" dirty="0" smtClean="0">
                <a:solidFill>
                  <a:srgbClr val="ED181E"/>
                </a:solidFill>
                <a:latin typeface="Times New Roman" pitchFamily="18" charset="0"/>
                <a:cs typeface="Times New Roman" pitchFamily="18" charset="0"/>
              </a:rPr>
              <a:t>concurrentiepositie</a:t>
            </a:r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nl-NL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2339752" y="2564904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Times New Roman"/>
              </a:rPr>
              <a:t>_</a:t>
            </a:r>
            <a:endParaRPr lang="nl-NL" b="1" dirty="0">
              <a:solidFill>
                <a:srgbClr val="FF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811755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857486"/>
            <a:ext cx="7990408" cy="4587738"/>
          </a:xfrm>
          <a:prstGeom prst="rect">
            <a:avLst/>
          </a:prstGeom>
        </p:spPr>
      </p:pic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819150"/>
          </a:xfrm>
        </p:spPr>
        <p:txBody>
          <a:bodyPr/>
          <a:lstStyle/>
          <a:p>
            <a:pPr eaLnBrk="1" hangingPunct="1"/>
            <a:r>
              <a:rPr lang="nl-NL" dirty="0" smtClean="0">
                <a:latin typeface="Times New Roman" pitchFamily="18" charset="0"/>
                <a:cs typeface="Times New Roman" pitchFamily="18" charset="0"/>
              </a:rPr>
              <a:t>Causaal verband 11</a:t>
            </a:r>
            <a:endParaRPr lang="nl-NL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kstvak 7"/>
          <p:cNvSpPr txBox="1">
            <a:spLocks noChangeArrowheads="1"/>
          </p:cNvSpPr>
          <p:nvPr/>
        </p:nvSpPr>
        <p:spPr bwMode="auto">
          <a:xfrm>
            <a:off x="107504" y="5373216"/>
            <a:ext cx="892899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nl-NL" sz="1800" dirty="0">
                <a:latin typeface="Times New Roman" pitchFamily="18" charset="0"/>
                <a:cs typeface="Times New Roman" pitchFamily="18" charset="0"/>
              </a:rPr>
              <a:t>Als </a:t>
            </a:r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nl-NL" sz="1800" dirty="0" smtClean="0">
                <a:solidFill>
                  <a:srgbClr val="ED181E"/>
                </a:solidFill>
                <a:latin typeface="Times New Roman" pitchFamily="18" charset="0"/>
                <a:cs typeface="Times New Roman" pitchFamily="18" charset="0"/>
              </a:rPr>
              <a:t>bestedingen </a:t>
            </a:r>
            <a:r>
              <a:rPr lang="nl-NL" sz="1800" dirty="0">
                <a:latin typeface="Times New Roman" pitchFamily="18" charset="0"/>
                <a:cs typeface="Times New Roman" pitchFamily="18" charset="0"/>
              </a:rPr>
              <a:t>in een land </a:t>
            </a:r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stijgen, stijgt de totale vraag naar goederen en diensten. </a:t>
            </a:r>
            <a:endParaRPr lang="nl-NL" sz="18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Meer vraag naar goederen en diensten laat prijzen stijgen.</a:t>
            </a:r>
          </a:p>
          <a:p>
            <a:pPr eaLnBrk="0" hangingPunct="0"/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Het stijgen van prijzen laat het </a:t>
            </a:r>
            <a:r>
              <a:rPr lang="nl-NL" sz="1800" dirty="0" smtClean="0">
                <a:solidFill>
                  <a:srgbClr val="ED181E"/>
                </a:solidFill>
                <a:latin typeface="Times New Roman" pitchFamily="18" charset="0"/>
                <a:cs typeface="Times New Roman" pitchFamily="18" charset="0"/>
              </a:rPr>
              <a:t>binnenlands prijspeil </a:t>
            </a:r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stijgen.</a:t>
            </a:r>
            <a:endParaRPr lang="nl-NL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79512" y="1124744"/>
            <a:ext cx="389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  <a:latin typeface="Times New Roman"/>
              </a:rPr>
              <a:t>+</a:t>
            </a:r>
            <a:endParaRPr lang="nl-NL" dirty="0">
              <a:solidFill>
                <a:srgbClr val="FF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7432217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857486"/>
            <a:ext cx="7990408" cy="4587738"/>
          </a:xfrm>
          <a:prstGeom prst="rect">
            <a:avLst/>
          </a:prstGeom>
        </p:spPr>
      </p:pic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819150"/>
          </a:xfrm>
        </p:spPr>
        <p:txBody>
          <a:bodyPr/>
          <a:lstStyle/>
          <a:p>
            <a:pPr eaLnBrk="1" hangingPunct="1"/>
            <a:r>
              <a:rPr lang="nl-NL" dirty="0" smtClean="0">
                <a:latin typeface="Times New Roman" pitchFamily="18" charset="0"/>
                <a:cs typeface="Times New Roman" pitchFamily="18" charset="0"/>
              </a:rPr>
              <a:t>Causaal verband 12</a:t>
            </a:r>
            <a:endParaRPr lang="nl-NL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kstvak 7"/>
          <p:cNvSpPr txBox="1">
            <a:spLocks noChangeArrowheads="1"/>
          </p:cNvSpPr>
          <p:nvPr/>
        </p:nvSpPr>
        <p:spPr bwMode="auto">
          <a:xfrm>
            <a:off x="107504" y="5373216"/>
            <a:ext cx="89289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nl-NL" sz="1800" dirty="0">
                <a:latin typeface="Times New Roman" pitchFamily="18" charset="0"/>
                <a:cs typeface="Times New Roman" pitchFamily="18" charset="0"/>
              </a:rPr>
              <a:t>Als de </a:t>
            </a:r>
            <a:r>
              <a:rPr lang="nl-NL" sz="1800" dirty="0">
                <a:solidFill>
                  <a:srgbClr val="ED181E"/>
                </a:solidFill>
                <a:latin typeface="Times New Roman" pitchFamily="18" charset="0"/>
                <a:cs typeface="Times New Roman" pitchFamily="18" charset="0"/>
              </a:rPr>
              <a:t>bestedingen </a:t>
            </a:r>
            <a:r>
              <a:rPr lang="nl-NL" sz="1800" dirty="0">
                <a:latin typeface="Times New Roman" pitchFamily="18" charset="0"/>
                <a:cs typeface="Times New Roman" pitchFamily="18" charset="0"/>
              </a:rPr>
              <a:t>in een land stijgen, stijgt de totale vraag naar goederen en diensten. </a:t>
            </a:r>
          </a:p>
          <a:p>
            <a:pPr eaLnBrk="0" hangingPunct="0"/>
            <a:r>
              <a:rPr lang="nl-NL" sz="1800" dirty="0">
                <a:latin typeface="Times New Roman" pitchFamily="18" charset="0"/>
                <a:cs typeface="Times New Roman" pitchFamily="18" charset="0"/>
              </a:rPr>
              <a:t>Meer vraag naar goederen en diensten laat </a:t>
            </a:r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ook de import stijgen.</a:t>
            </a:r>
            <a:endParaRPr lang="nl-NL" sz="18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Bij gelijk blijvende export zal door de hogere import de uitgaande geldstroom stijgen. </a:t>
            </a:r>
          </a:p>
          <a:p>
            <a:pPr eaLnBrk="0" hangingPunct="0"/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Een grotere uitgaande geldstroom zorgt ervoor dat het </a:t>
            </a:r>
            <a:r>
              <a:rPr lang="nl-NL" sz="1800" dirty="0" smtClean="0">
                <a:solidFill>
                  <a:srgbClr val="ED181E"/>
                </a:solidFill>
                <a:latin typeface="Times New Roman" pitchFamily="18" charset="0"/>
                <a:cs typeface="Times New Roman" pitchFamily="18" charset="0"/>
              </a:rPr>
              <a:t>saldo lopende rekening </a:t>
            </a:r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verslechtert.</a:t>
            </a:r>
            <a:endParaRPr lang="nl-NL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4139952" y="1393612"/>
            <a:ext cx="389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  <a:latin typeface="Times New Roman"/>
              </a:rPr>
              <a:t>+</a:t>
            </a:r>
            <a:endParaRPr lang="nl-NL" dirty="0">
              <a:solidFill>
                <a:srgbClr val="FF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6369178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857486"/>
            <a:ext cx="7990408" cy="4587738"/>
          </a:xfrm>
          <a:prstGeom prst="rect">
            <a:avLst/>
          </a:prstGeom>
        </p:spPr>
      </p:pic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819150"/>
          </a:xfrm>
        </p:spPr>
        <p:txBody>
          <a:bodyPr/>
          <a:lstStyle/>
          <a:p>
            <a:pPr eaLnBrk="1" hangingPunct="1"/>
            <a:r>
              <a:rPr lang="nl-NL" dirty="0" smtClean="0">
                <a:latin typeface="Times New Roman" pitchFamily="18" charset="0"/>
                <a:cs typeface="Times New Roman" pitchFamily="18" charset="0"/>
              </a:rPr>
              <a:t>Causaal verband 13</a:t>
            </a:r>
            <a:endParaRPr lang="nl-NL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kstvak 7"/>
          <p:cNvSpPr txBox="1">
            <a:spLocks noChangeArrowheads="1"/>
          </p:cNvSpPr>
          <p:nvPr/>
        </p:nvSpPr>
        <p:spPr bwMode="auto">
          <a:xfrm>
            <a:off x="107504" y="5373216"/>
            <a:ext cx="89289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nl-NL" sz="1800" dirty="0">
                <a:latin typeface="Times New Roman" pitchFamily="18" charset="0"/>
                <a:cs typeface="Times New Roman" pitchFamily="18" charset="0"/>
              </a:rPr>
              <a:t>Als </a:t>
            </a:r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nl-NL" sz="1800" dirty="0" smtClean="0">
                <a:solidFill>
                  <a:srgbClr val="ED181E"/>
                </a:solidFill>
                <a:latin typeface="Times New Roman" pitchFamily="18" charset="0"/>
                <a:cs typeface="Times New Roman" pitchFamily="18" charset="0"/>
              </a:rPr>
              <a:t>concurrentiepositie </a:t>
            </a:r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verbetert, wordt een land goedkoper voor het buitenland. </a:t>
            </a:r>
            <a:endParaRPr lang="nl-NL" sz="18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De vraag </a:t>
            </a:r>
            <a:r>
              <a:rPr lang="nl-NL" sz="1800" dirty="0">
                <a:latin typeface="Times New Roman" pitchFamily="18" charset="0"/>
                <a:cs typeface="Times New Roman" pitchFamily="18" charset="0"/>
              </a:rPr>
              <a:t>naar goederen en diensten </a:t>
            </a:r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uit het buitenland zal hierdoor stijgen</a:t>
            </a:r>
            <a:r>
              <a:rPr lang="nl-NL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0" hangingPunct="0"/>
            <a:r>
              <a:rPr lang="nl-NL" sz="1800" dirty="0">
                <a:latin typeface="Times New Roman" pitchFamily="18" charset="0"/>
                <a:cs typeface="Times New Roman" pitchFamily="18" charset="0"/>
              </a:rPr>
              <a:t>Bij gelijk blijvende </a:t>
            </a:r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import zal </a:t>
            </a:r>
            <a:r>
              <a:rPr lang="nl-NL" sz="1800" dirty="0">
                <a:latin typeface="Times New Roman" pitchFamily="18" charset="0"/>
                <a:cs typeface="Times New Roman" pitchFamily="18" charset="0"/>
              </a:rPr>
              <a:t>door de hogere </a:t>
            </a:r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export </a:t>
            </a:r>
            <a:r>
              <a:rPr lang="nl-NL" sz="1800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inkomende geldstroom </a:t>
            </a:r>
            <a:r>
              <a:rPr lang="nl-NL" sz="1800" dirty="0">
                <a:latin typeface="Times New Roman" pitchFamily="18" charset="0"/>
                <a:cs typeface="Times New Roman" pitchFamily="18" charset="0"/>
              </a:rPr>
              <a:t>stijgen. </a:t>
            </a:r>
          </a:p>
          <a:p>
            <a:pPr eaLnBrk="0" hangingPunct="0"/>
            <a:r>
              <a:rPr lang="nl-NL" sz="1800" dirty="0">
                <a:latin typeface="Times New Roman" pitchFamily="18" charset="0"/>
                <a:cs typeface="Times New Roman" pitchFamily="18" charset="0"/>
              </a:rPr>
              <a:t>Een grotere </a:t>
            </a:r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inkomende geldstroom </a:t>
            </a:r>
            <a:r>
              <a:rPr lang="nl-NL" sz="1800" dirty="0">
                <a:latin typeface="Times New Roman" pitchFamily="18" charset="0"/>
                <a:cs typeface="Times New Roman" pitchFamily="18" charset="0"/>
              </a:rPr>
              <a:t>zorgt ervoor dat het </a:t>
            </a:r>
            <a:r>
              <a:rPr lang="nl-NL" sz="1800" dirty="0">
                <a:solidFill>
                  <a:srgbClr val="ED181E"/>
                </a:solidFill>
                <a:latin typeface="Times New Roman" pitchFamily="18" charset="0"/>
                <a:cs typeface="Times New Roman" pitchFamily="18" charset="0"/>
              </a:rPr>
              <a:t>saldo lopende rekening </a:t>
            </a:r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verbetert.</a:t>
            </a:r>
            <a:endParaRPr lang="nl-NL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2771800" y="1628800"/>
            <a:ext cx="389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  <a:latin typeface="Times New Roman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48054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857486"/>
            <a:ext cx="7990408" cy="4587738"/>
          </a:xfrm>
          <a:prstGeom prst="rect">
            <a:avLst/>
          </a:prstGeom>
        </p:spPr>
      </p:pic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819150"/>
          </a:xfrm>
        </p:spPr>
        <p:txBody>
          <a:bodyPr/>
          <a:lstStyle/>
          <a:p>
            <a:pPr eaLnBrk="1" hangingPunct="1"/>
            <a:r>
              <a:rPr lang="nl-NL" dirty="0" smtClean="0">
                <a:latin typeface="Times New Roman" pitchFamily="18" charset="0"/>
                <a:cs typeface="Times New Roman" pitchFamily="18" charset="0"/>
              </a:rPr>
              <a:t>Causaal verband 14</a:t>
            </a:r>
            <a:endParaRPr lang="nl-NL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kstvak 7"/>
          <p:cNvSpPr txBox="1">
            <a:spLocks noChangeArrowheads="1"/>
          </p:cNvSpPr>
          <p:nvPr/>
        </p:nvSpPr>
        <p:spPr bwMode="auto">
          <a:xfrm>
            <a:off x="107504" y="5373216"/>
            <a:ext cx="892899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nl-NL" sz="1800" dirty="0">
                <a:latin typeface="Times New Roman" pitchFamily="18" charset="0"/>
                <a:cs typeface="Times New Roman" pitchFamily="18" charset="0"/>
              </a:rPr>
              <a:t>Als </a:t>
            </a:r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het </a:t>
            </a:r>
            <a:r>
              <a:rPr lang="nl-NL" sz="1800" dirty="0" smtClean="0">
                <a:solidFill>
                  <a:srgbClr val="ED181E"/>
                </a:solidFill>
                <a:latin typeface="Times New Roman" pitchFamily="18" charset="0"/>
                <a:cs typeface="Times New Roman" pitchFamily="18" charset="0"/>
              </a:rPr>
              <a:t>saldo lopende rekening </a:t>
            </a:r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verbetert, wordt de inkomende geldstroom groter dan de uitgaande geldstroom. </a:t>
            </a:r>
            <a:endParaRPr lang="nl-NL" sz="18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De inkomende geldstroom vertegenwoordigt de vraag naar de euro.</a:t>
            </a:r>
          </a:p>
          <a:p>
            <a:pPr eaLnBrk="0" hangingPunct="0"/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De uitgaande geldstroom vertegenwoordigt het aanbod van de euro</a:t>
            </a:r>
          </a:p>
          <a:p>
            <a:pPr eaLnBrk="0" hangingPunct="0"/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Meer vraag naar de euro dan aanbod van de euro, laat de </a:t>
            </a:r>
            <a:r>
              <a:rPr lang="nl-NL" sz="1800" dirty="0" smtClean="0">
                <a:solidFill>
                  <a:srgbClr val="ED181E"/>
                </a:solidFill>
                <a:latin typeface="Times New Roman" pitchFamily="18" charset="0"/>
                <a:cs typeface="Times New Roman" pitchFamily="18" charset="0"/>
              </a:rPr>
              <a:t>koers van de euro </a:t>
            </a:r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stijgen.</a:t>
            </a:r>
            <a:endParaRPr lang="nl-NL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4139952" y="2473732"/>
            <a:ext cx="389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  <a:latin typeface="Times New Roman"/>
              </a:rPr>
              <a:t>+</a:t>
            </a:r>
            <a:endParaRPr lang="nl-NL" dirty="0">
              <a:solidFill>
                <a:srgbClr val="FF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8601757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4038600" y="6019800"/>
            <a:ext cx="1108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nl-NL" sz="2400">
                <a:solidFill>
                  <a:srgbClr val="ED181E"/>
                </a:solidFill>
                <a:latin typeface="Times New Roman" pitchFamily="18" charset="0"/>
                <a:cs typeface="Times New Roman" pitchFamily="18" charset="0"/>
              </a:rPr>
              <a:t>EINDE</a:t>
            </a:r>
            <a:endParaRPr lang="nl-NL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79512" y="4495800"/>
            <a:ext cx="878497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9pPr>
          </a:lstStyle>
          <a:p>
            <a:pPr eaLnBrk="1" hangingPunct="1"/>
            <a:r>
              <a:rPr lang="nl-NL" smtClean="0">
                <a:latin typeface="Times New Roman" pitchFamily="18" charset="0"/>
                <a:cs typeface="Times New Roman" pitchFamily="18" charset="0"/>
              </a:rPr>
              <a:t>Causale verbanden schema’s</a:t>
            </a:r>
            <a:endParaRPr lang="nl-NL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019300"/>
            <a:ext cx="7620000" cy="2337424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uild="p" autoUpdateAnimBg="0" advAuto="1000"/>
      <p:bldP spid="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>
                <a:latin typeface="Times New Roman" charset="0"/>
                <a:ea typeface="MS PGothic" charset="0"/>
                <a:cs typeface="Geneva" charset="0"/>
              </a:rPr>
              <a:t>Hoe gebruik je deze uitleg?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981200"/>
            <a:ext cx="7924800" cy="4114800"/>
          </a:xfrm>
          <a:noFill/>
        </p:spPr>
        <p:txBody>
          <a:bodyPr/>
          <a:lstStyle/>
          <a:p>
            <a:pPr eaLnBrk="1" hangingPunct="1"/>
            <a:r>
              <a:rPr lang="nl-NL" sz="2800" dirty="0">
                <a:latin typeface="Times New Roman" charset="0"/>
                <a:ea typeface="MS PGothic" charset="0"/>
                <a:cs typeface="Geneva" charset="0"/>
              </a:rPr>
              <a:t>Je kunt in deze presentatie ‘bladeren’ door de pijltjestoetsen te gebruiken.</a:t>
            </a:r>
          </a:p>
          <a:p>
            <a:pPr eaLnBrk="1" hangingPunct="1"/>
            <a:r>
              <a:rPr lang="nl-NL" sz="2800" dirty="0">
                <a:latin typeface="Times New Roman" charset="0"/>
                <a:ea typeface="MS PGothic" charset="0"/>
                <a:cs typeface="Geneva" charset="0"/>
                <a:sym typeface="Symbol" charset="0"/>
              </a:rPr>
              <a:t>Vooruit </a:t>
            </a:r>
            <a:r>
              <a:rPr lang="nl-NL" sz="2800" dirty="0" smtClean="0">
                <a:latin typeface="Times New Roman" charset="0"/>
                <a:ea typeface="MS PGothic" charset="0"/>
                <a:cs typeface="Geneva" charset="0"/>
                <a:sym typeface="Symbol" charset="0"/>
              </a:rPr>
              <a:t>en achteruit ga </a:t>
            </a:r>
            <a:r>
              <a:rPr lang="nl-NL" sz="2800" dirty="0">
                <a:latin typeface="Times New Roman" charset="0"/>
                <a:ea typeface="MS PGothic" charset="0"/>
                <a:cs typeface="Geneva" charset="0"/>
                <a:sym typeface="Symbol" charset="0"/>
              </a:rPr>
              <a:t>je met de </a:t>
            </a:r>
            <a:r>
              <a:rPr lang="nl-NL" sz="2800" dirty="0" smtClean="0">
                <a:latin typeface="Times New Roman" charset="0"/>
                <a:ea typeface="MS PGothic" charset="0"/>
                <a:cs typeface="Geneva" charset="0"/>
                <a:sym typeface="Symbol" charset="0"/>
              </a:rPr>
              <a:t>pijltjestoetsen.</a:t>
            </a:r>
            <a:endParaRPr lang="nl-NL" sz="2800" dirty="0">
              <a:latin typeface="Times New Roman" charset="0"/>
              <a:ea typeface="MS PGothic" charset="0"/>
              <a:cs typeface="Geneva" charset="0"/>
              <a:sym typeface="Symbol" charset="0"/>
            </a:endParaRPr>
          </a:p>
          <a:p>
            <a:pPr eaLnBrk="1" hangingPunct="1"/>
            <a:r>
              <a:rPr lang="nl-NL" sz="2800" dirty="0">
                <a:latin typeface="Times New Roman" charset="0"/>
                <a:ea typeface="MS PGothic" charset="0"/>
                <a:cs typeface="Geneva" charset="0"/>
              </a:rPr>
              <a:t>Werk alle sheets en voorbeelden rustig door.</a:t>
            </a:r>
          </a:p>
          <a:p>
            <a:pPr eaLnBrk="1" hangingPunct="1"/>
            <a:r>
              <a:rPr lang="nl-NL" sz="2800" dirty="0">
                <a:latin typeface="Times New Roman" charset="0"/>
                <a:ea typeface="MS PGothic" charset="0"/>
                <a:cs typeface="Geneva" charset="0"/>
              </a:rPr>
              <a:t>Als je iets niet meteen snapt kun je terug gaan naar een vorige </a:t>
            </a:r>
            <a:r>
              <a:rPr lang="nl-NL" sz="2800" dirty="0" smtClean="0">
                <a:latin typeface="Times New Roman" charset="0"/>
                <a:ea typeface="MS PGothic" charset="0"/>
                <a:cs typeface="Geneva" charset="0"/>
              </a:rPr>
              <a:t>uitleg</a:t>
            </a:r>
            <a:r>
              <a:rPr lang="nl-NL" sz="2800" dirty="0" smtClean="0">
                <a:latin typeface="Times New Roman" charset="0"/>
                <a:ea typeface="MS PGothic" charset="0"/>
                <a:cs typeface="Geneva" charset="0"/>
                <a:sym typeface="Symbol" charset="0"/>
              </a:rPr>
              <a:t>.</a:t>
            </a:r>
            <a:endParaRPr lang="nl-NL" sz="2800" dirty="0">
              <a:latin typeface="Times New Roman" charset="0"/>
              <a:ea typeface="MS PGothic" charset="0"/>
              <a:cs typeface="Geneva" charset="0"/>
              <a:sym typeface="Symbol" charset="0"/>
            </a:endParaRPr>
          </a:p>
          <a:p>
            <a:pPr eaLnBrk="1" hangingPunct="1">
              <a:buFontTx/>
              <a:buNone/>
            </a:pPr>
            <a:r>
              <a:rPr lang="nl-NL" sz="2400" dirty="0">
                <a:solidFill>
                  <a:srgbClr val="ED181E"/>
                </a:solidFill>
                <a:latin typeface="Times New Roman" charset="0"/>
                <a:ea typeface="MS PGothic" charset="0"/>
                <a:cs typeface="Geneva" charset="0"/>
              </a:rPr>
              <a:t>	Klik om verder te gaan.</a:t>
            </a:r>
          </a:p>
        </p:txBody>
      </p:sp>
    </p:spTree>
    <p:extLst>
      <p:ext uri="{BB962C8B-B14F-4D97-AF65-F5344CB8AC3E}">
        <p14:creationId xmlns:p14="http://schemas.microsoft.com/office/powerpoint/2010/main" val="76151169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build="p" autoUpdateAnimBg="0" advAuto="1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819150"/>
          </a:xfrm>
        </p:spPr>
        <p:txBody>
          <a:bodyPr/>
          <a:lstStyle/>
          <a:p>
            <a:pPr eaLnBrk="1" hangingPunct="1"/>
            <a:r>
              <a:rPr lang="nl-NL" smtClean="0">
                <a:latin typeface="Times New Roman" pitchFamily="18" charset="0"/>
                <a:cs typeface="Times New Roman" pitchFamily="18" charset="0"/>
              </a:rPr>
              <a:t>Causale verbanden</a:t>
            </a:r>
            <a:endParaRPr lang="nl-NL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kstvak 7"/>
          <p:cNvSpPr txBox="1">
            <a:spLocks noChangeArrowheads="1"/>
          </p:cNvSpPr>
          <p:nvPr/>
        </p:nvSpPr>
        <p:spPr bwMode="auto">
          <a:xfrm>
            <a:off x="107504" y="5373216"/>
            <a:ext cx="892899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In deze PowerPoint gaan we telkens gebruik maken van bovenstaande schema. </a:t>
            </a:r>
          </a:p>
          <a:p>
            <a:pPr eaLnBrk="0" hangingPunct="0"/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De causale verbanden zijn genummerd. </a:t>
            </a:r>
          </a:p>
          <a:p>
            <a:pPr eaLnBrk="0" hangingPunct="0"/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De pijlen lopen van oorzaak naar gevolg. </a:t>
            </a:r>
          </a:p>
          <a:p>
            <a:pPr eaLnBrk="0" hangingPunct="0"/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Het is de bedoeling dat je elk verband EN de tussenliggende stappen kunt beschrijven.</a:t>
            </a:r>
          </a:p>
          <a:p>
            <a:pPr eaLnBrk="0" hangingPunct="0"/>
            <a:r>
              <a:rPr lang="nl-NL" sz="18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ovendien moet je telkens kunnen aangeven of het een positief of negatief verband is. </a:t>
            </a:r>
            <a:endParaRPr lang="nl-NL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857486"/>
            <a:ext cx="7990408" cy="4587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9646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857486"/>
            <a:ext cx="7990408" cy="4587738"/>
          </a:xfrm>
          <a:prstGeom prst="rect">
            <a:avLst/>
          </a:prstGeom>
        </p:spPr>
      </p:pic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819150"/>
          </a:xfrm>
        </p:spPr>
        <p:txBody>
          <a:bodyPr/>
          <a:lstStyle/>
          <a:p>
            <a:pPr eaLnBrk="1" hangingPunct="1"/>
            <a:r>
              <a:rPr lang="nl-NL" dirty="0" smtClean="0">
                <a:latin typeface="Times New Roman" pitchFamily="18" charset="0"/>
                <a:cs typeface="Times New Roman" pitchFamily="18" charset="0"/>
              </a:rPr>
              <a:t>Causaal verband 1</a:t>
            </a:r>
            <a:endParaRPr lang="nl-NL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kstvak 7"/>
          <p:cNvSpPr txBox="1">
            <a:spLocks noChangeArrowheads="1"/>
          </p:cNvSpPr>
          <p:nvPr/>
        </p:nvSpPr>
        <p:spPr bwMode="auto">
          <a:xfrm>
            <a:off x="107504" y="5373216"/>
            <a:ext cx="89289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Als de </a:t>
            </a:r>
            <a:r>
              <a:rPr lang="nl-NL" sz="1800" dirty="0" smtClean="0">
                <a:solidFill>
                  <a:srgbClr val="ED181E"/>
                </a:solidFill>
                <a:latin typeface="Times New Roman" pitchFamily="18" charset="0"/>
                <a:cs typeface="Times New Roman" pitchFamily="18" charset="0"/>
              </a:rPr>
              <a:t>bestedingen</a:t>
            </a:r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 (= totale vraag naar goederen en diensten) stijgen, wordt er meer verkocht. </a:t>
            </a:r>
          </a:p>
          <a:p>
            <a:pPr eaLnBrk="0" hangingPunct="0"/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Er zal meer geproduceerd moeten worden om aan de stijgende vraag te voldoen. </a:t>
            </a:r>
          </a:p>
          <a:p>
            <a:pPr eaLnBrk="0" hangingPunct="0"/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Voor deze productiestijging zijn meer arbeiders nodig. </a:t>
            </a:r>
          </a:p>
          <a:p>
            <a:pPr eaLnBrk="0" hangingPunct="0"/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Een stijgende werkgelegenheid laat de </a:t>
            </a:r>
            <a:r>
              <a:rPr lang="nl-NL" sz="1800" dirty="0" smtClean="0">
                <a:solidFill>
                  <a:srgbClr val="ED181E"/>
                </a:solidFill>
                <a:latin typeface="Times New Roman" pitchFamily="18" charset="0"/>
                <a:cs typeface="Times New Roman" pitchFamily="18" charset="0"/>
              </a:rPr>
              <a:t>werkloosheid</a:t>
            </a:r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 dalen. 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7596336" y="817548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Times New Roman"/>
              </a:rPr>
              <a:t>_</a:t>
            </a:r>
            <a:endParaRPr lang="nl-NL" b="1" dirty="0">
              <a:solidFill>
                <a:srgbClr val="FF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429321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857486"/>
            <a:ext cx="7990408" cy="4587738"/>
          </a:xfrm>
          <a:prstGeom prst="rect">
            <a:avLst/>
          </a:prstGeom>
        </p:spPr>
      </p:pic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819150"/>
          </a:xfrm>
        </p:spPr>
        <p:txBody>
          <a:bodyPr/>
          <a:lstStyle/>
          <a:p>
            <a:pPr eaLnBrk="1" hangingPunct="1"/>
            <a:r>
              <a:rPr lang="nl-NL" dirty="0" smtClean="0">
                <a:latin typeface="Times New Roman" pitchFamily="18" charset="0"/>
                <a:cs typeface="Times New Roman" pitchFamily="18" charset="0"/>
              </a:rPr>
              <a:t>Causaal verband 2</a:t>
            </a:r>
            <a:endParaRPr lang="nl-NL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kstvak 7"/>
          <p:cNvSpPr txBox="1">
            <a:spLocks noChangeArrowheads="1"/>
          </p:cNvSpPr>
          <p:nvPr/>
        </p:nvSpPr>
        <p:spPr bwMode="auto">
          <a:xfrm>
            <a:off x="107504" y="5373216"/>
            <a:ext cx="892899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Als de </a:t>
            </a:r>
            <a:r>
              <a:rPr lang="nl-NL" sz="1800" dirty="0" smtClean="0">
                <a:solidFill>
                  <a:srgbClr val="ED181E"/>
                </a:solidFill>
                <a:latin typeface="Times New Roman" pitchFamily="18" charset="0"/>
                <a:cs typeface="Times New Roman" pitchFamily="18" charset="0"/>
              </a:rPr>
              <a:t>werkloosheid</a:t>
            </a:r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 stijgt, krijgen meer mensen een WW-uitkering. </a:t>
            </a:r>
          </a:p>
          <a:p>
            <a:pPr eaLnBrk="0" hangingPunct="0"/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Omdat het aantal WW-uitkeringen stijgt moeten er meer premies worden geïnd. </a:t>
            </a:r>
          </a:p>
          <a:p>
            <a:pPr eaLnBrk="0" hangingPunct="0"/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Werkgevers moeten meer premies betalen.</a:t>
            </a:r>
          </a:p>
          <a:p>
            <a:pPr eaLnBrk="0" hangingPunct="0"/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De stijging van de premies laat de loonkosten stijgen.</a:t>
            </a:r>
          </a:p>
          <a:p>
            <a:pPr eaLnBrk="0" hangingPunct="0"/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Bij gelijke productie, stijgen de </a:t>
            </a:r>
            <a:r>
              <a:rPr lang="nl-NL" sz="1800" dirty="0" smtClean="0">
                <a:solidFill>
                  <a:srgbClr val="ED181E"/>
                </a:solidFill>
                <a:latin typeface="Times New Roman" pitchFamily="18" charset="0"/>
                <a:cs typeface="Times New Roman" pitchFamily="18" charset="0"/>
              </a:rPr>
              <a:t>loonkosten per product </a:t>
            </a:r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(= totale loonkosten / totale productie).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8001254" y="3789040"/>
            <a:ext cx="3871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  <a:latin typeface="Times New Roman"/>
              </a:rPr>
              <a:t>+</a:t>
            </a:r>
            <a:endParaRPr lang="nl-NL" dirty="0">
              <a:solidFill>
                <a:srgbClr val="FF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0571045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857486"/>
            <a:ext cx="7990408" cy="4587738"/>
          </a:xfrm>
          <a:prstGeom prst="rect">
            <a:avLst/>
          </a:prstGeom>
        </p:spPr>
      </p:pic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819150"/>
          </a:xfrm>
        </p:spPr>
        <p:txBody>
          <a:bodyPr/>
          <a:lstStyle/>
          <a:p>
            <a:pPr eaLnBrk="1" hangingPunct="1"/>
            <a:r>
              <a:rPr lang="nl-NL" dirty="0" smtClean="0">
                <a:latin typeface="Times New Roman" pitchFamily="18" charset="0"/>
                <a:cs typeface="Times New Roman" pitchFamily="18" charset="0"/>
              </a:rPr>
              <a:t>Causaal verband 3</a:t>
            </a:r>
            <a:endParaRPr lang="nl-NL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kstvak 7"/>
          <p:cNvSpPr txBox="1">
            <a:spLocks noChangeArrowheads="1"/>
          </p:cNvSpPr>
          <p:nvPr/>
        </p:nvSpPr>
        <p:spPr bwMode="auto">
          <a:xfrm>
            <a:off x="107504" y="5373216"/>
            <a:ext cx="892899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Als de </a:t>
            </a:r>
            <a:r>
              <a:rPr lang="nl-NL" sz="1800" dirty="0" smtClean="0">
                <a:solidFill>
                  <a:srgbClr val="ED181E"/>
                </a:solidFill>
                <a:latin typeface="Times New Roman" pitchFamily="18" charset="0"/>
                <a:cs typeface="Times New Roman" pitchFamily="18" charset="0"/>
              </a:rPr>
              <a:t>loonkosten per product </a:t>
            </a:r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stijgen, nemen de productiekosten per product (= kostprijs) toe. </a:t>
            </a:r>
          </a:p>
          <a:p>
            <a:pPr eaLnBrk="0" hangingPunct="0"/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De hogere kostprijs wordt doorgerekend in de verkoopprijs (= kostprijs + winstmarge).</a:t>
            </a:r>
          </a:p>
          <a:p>
            <a:pPr eaLnBrk="0" hangingPunct="0"/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De hogere verkoopprijzen laten de vraag naar producten en diensten dalen.</a:t>
            </a:r>
          </a:p>
          <a:p>
            <a:pPr eaLnBrk="0" hangingPunct="0"/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Als de vraag naar producten daalt wordt er ook minder geproduceerd.</a:t>
            </a:r>
          </a:p>
          <a:p>
            <a:pPr eaLnBrk="0" hangingPunct="0"/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Door de daling in de productie zijn minder werknemer nodig en stijgt de </a:t>
            </a:r>
            <a:r>
              <a:rPr lang="nl-NL" sz="1800" dirty="0" smtClean="0">
                <a:solidFill>
                  <a:srgbClr val="ED181E"/>
                </a:solidFill>
                <a:latin typeface="Times New Roman" pitchFamily="18" charset="0"/>
                <a:cs typeface="Times New Roman" pitchFamily="18" charset="0"/>
              </a:rPr>
              <a:t>werkloosheid</a:t>
            </a:r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6300192" y="3933056"/>
            <a:ext cx="3871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  <a:latin typeface="Times New Roman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9729059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857486"/>
            <a:ext cx="7990408" cy="4587738"/>
          </a:xfrm>
          <a:prstGeom prst="rect">
            <a:avLst/>
          </a:prstGeom>
        </p:spPr>
      </p:pic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819150"/>
          </a:xfrm>
        </p:spPr>
        <p:txBody>
          <a:bodyPr/>
          <a:lstStyle/>
          <a:p>
            <a:pPr eaLnBrk="1" hangingPunct="1"/>
            <a:r>
              <a:rPr lang="nl-NL" dirty="0" smtClean="0">
                <a:latin typeface="Times New Roman" pitchFamily="18" charset="0"/>
                <a:cs typeface="Times New Roman" pitchFamily="18" charset="0"/>
              </a:rPr>
              <a:t>Causaal verband 4</a:t>
            </a:r>
            <a:endParaRPr lang="nl-NL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kstvak 7"/>
          <p:cNvSpPr txBox="1">
            <a:spLocks noChangeArrowheads="1"/>
          </p:cNvSpPr>
          <p:nvPr/>
        </p:nvSpPr>
        <p:spPr bwMode="auto">
          <a:xfrm>
            <a:off x="107504" y="5373216"/>
            <a:ext cx="89289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Als de </a:t>
            </a:r>
            <a:r>
              <a:rPr lang="nl-NL" sz="1800" dirty="0" smtClean="0">
                <a:solidFill>
                  <a:srgbClr val="ED181E"/>
                </a:solidFill>
                <a:latin typeface="Times New Roman" pitchFamily="18" charset="0"/>
                <a:cs typeface="Times New Roman" pitchFamily="18" charset="0"/>
              </a:rPr>
              <a:t>arbeidsproductiviteit </a:t>
            </a:r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stijgt, neem de gemiddelde productie per arbeider toe.</a:t>
            </a:r>
          </a:p>
          <a:p>
            <a:pPr eaLnBrk="0" hangingPunct="0"/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Bij gelijkblijvende totale productie zijn er minder arbeiders nodig.</a:t>
            </a:r>
          </a:p>
          <a:p>
            <a:pPr eaLnBrk="0" hangingPunct="0"/>
            <a:r>
              <a:rPr lang="nl-NL" sz="18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inder arbeiders laat de totale loonkosten voor de producent dalen.</a:t>
            </a:r>
            <a:endParaRPr lang="nl-NL" sz="18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nl-NL" sz="18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ij gelijke productie dalen de </a:t>
            </a:r>
            <a:r>
              <a:rPr lang="nl-NL" sz="1800" dirty="0">
                <a:solidFill>
                  <a:srgbClr val="ED181E"/>
                </a:solidFill>
                <a:latin typeface="Times New Roman" pitchFamily="18" charset="0"/>
                <a:cs typeface="Times New Roman" pitchFamily="18" charset="0"/>
              </a:rPr>
              <a:t>loonkosten per product </a:t>
            </a:r>
            <a:r>
              <a:rPr lang="nl-NL" sz="1800" dirty="0">
                <a:latin typeface="Times New Roman" pitchFamily="18" charset="0"/>
                <a:cs typeface="Times New Roman" pitchFamily="18" charset="0"/>
              </a:rPr>
              <a:t>(= totale loonkosten / totale productie)</a:t>
            </a:r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nl-NL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3635896" y="4725144"/>
            <a:ext cx="3871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Times New Roman"/>
              </a:rPr>
              <a:t>_</a:t>
            </a:r>
            <a:endParaRPr lang="nl-NL" b="1" dirty="0">
              <a:solidFill>
                <a:srgbClr val="FF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9332719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857486"/>
            <a:ext cx="7990408" cy="4587738"/>
          </a:xfrm>
          <a:prstGeom prst="rect">
            <a:avLst/>
          </a:prstGeom>
        </p:spPr>
      </p:pic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819150"/>
          </a:xfrm>
        </p:spPr>
        <p:txBody>
          <a:bodyPr/>
          <a:lstStyle/>
          <a:p>
            <a:pPr eaLnBrk="1" hangingPunct="1"/>
            <a:r>
              <a:rPr lang="nl-NL" dirty="0" smtClean="0">
                <a:latin typeface="Times New Roman" pitchFamily="18" charset="0"/>
                <a:cs typeface="Times New Roman" pitchFamily="18" charset="0"/>
              </a:rPr>
              <a:t>Causaal verband 5</a:t>
            </a:r>
            <a:endParaRPr lang="nl-NL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kstvak 7"/>
          <p:cNvSpPr txBox="1">
            <a:spLocks noChangeArrowheads="1"/>
          </p:cNvSpPr>
          <p:nvPr/>
        </p:nvSpPr>
        <p:spPr bwMode="auto">
          <a:xfrm>
            <a:off x="107504" y="5373216"/>
            <a:ext cx="892899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nl-NL" sz="1800" dirty="0">
                <a:latin typeface="Times New Roman" pitchFamily="18" charset="0"/>
                <a:cs typeface="Times New Roman" pitchFamily="18" charset="0"/>
              </a:rPr>
              <a:t>Als de </a:t>
            </a:r>
            <a:r>
              <a:rPr lang="nl-NL" sz="1800" dirty="0">
                <a:solidFill>
                  <a:srgbClr val="ED181E"/>
                </a:solidFill>
                <a:latin typeface="Times New Roman" pitchFamily="18" charset="0"/>
                <a:cs typeface="Times New Roman" pitchFamily="18" charset="0"/>
              </a:rPr>
              <a:t>loonkosten per product </a:t>
            </a:r>
            <a:r>
              <a:rPr lang="nl-NL" sz="1800" dirty="0">
                <a:latin typeface="Times New Roman" pitchFamily="18" charset="0"/>
                <a:cs typeface="Times New Roman" pitchFamily="18" charset="0"/>
              </a:rPr>
              <a:t>stijgen, nemen de productiekosten per product (= kostprijs) toe. </a:t>
            </a:r>
          </a:p>
          <a:p>
            <a:pPr eaLnBrk="0" hangingPunct="0"/>
            <a:r>
              <a:rPr lang="nl-NL" sz="1800" dirty="0">
                <a:latin typeface="Times New Roman" pitchFamily="18" charset="0"/>
                <a:cs typeface="Times New Roman" pitchFamily="18" charset="0"/>
              </a:rPr>
              <a:t>De hogere kostprijs wordt doorgerekend in de verkoopprijs </a:t>
            </a:r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(= </a:t>
            </a:r>
            <a:r>
              <a:rPr lang="nl-NL" sz="1800" dirty="0">
                <a:latin typeface="Times New Roman" pitchFamily="18" charset="0"/>
                <a:cs typeface="Times New Roman" pitchFamily="18" charset="0"/>
              </a:rPr>
              <a:t>kostprijs + winstmarge).</a:t>
            </a:r>
          </a:p>
          <a:p>
            <a:pPr eaLnBrk="0" hangingPunct="0"/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Door de </a:t>
            </a:r>
            <a:r>
              <a:rPr lang="nl-NL" sz="1800" dirty="0">
                <a:latin typeface="Times New Roman" pitchFamily="18" charset="0"/>
                <a:cs typeface="Times New Roman" pitchFamily="18" charset="0"/>
              </a:rPr>
              <a:t>hogere verkoopprijzen </a:t>
            </a:r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stijgt het </a:t>
            </a:r>
            <a:r>
              <a:rPr lang="nl-NL" sz="1800" dirty="0" smtClean="0">
                <a:solidFill>
                  <a:srgbClr val="ED181E"/>
                </a:solidFill>
                <a:latin typeface="Times New Roman" pitchFamily="18" charset="0"/>
                <a:cs typeface="Times New Roman" pitchFamily="18" charset="0"/>
              </a:rPr>
              <a:t>binnenlands prijspeil</a:t>
            </a:r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nl-NL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2339752" y="4005064"/>
            <a:ext cx="3871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  <a:latin typeface="Times New Roman"/>
              </a:rPr>
              <a:t>+</a:t>
            </a:r>
            <a:endParaRPr lang="nl-NL" dirty="0">
              <a:solidFill>
                <a:srgbClr val="FF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919847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857486"/>
            <a:ext cx="7990408" cy="4587738"/>
          </a:xfrm>
          <a:prstGeom prst="rect">
            <a:avLst/>
          </a:prstGeom>
        </p:spPr>
      </p:pic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819150"/>
          </a:xfrm>
        </p:spPr>
        <p:txBody>
          <a:bodyPr/>
          <a:lstStyle/>
          <a:p>
            <a:pPr eaLnBrk="1" hangingPunct="1"/>
            <a:r>
              <a:rPr lang="nl-NL" dirty="0" smtClean="0">
                <a:latin typeface="Times New Roman" pitchFamily="18" charset="0"/>
                <a:cs typeface="Times New Roman" pitchFamily="18" charset="0"/>
              </a:rPr>
              <a:t>Causaal verband 6</a:t>
            </a:r>
            <a:endParaRPr lang="nl-NL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kstvak 7"/>
          <p:cNvSpPr txBox="1">
            <a:spLocks noChangeArrowheads="1"/>
          </p:cNvSpPr>
          <p:nvPr/>
        </p:nvSpPr>
        <p:spPr bwMode="auto">
          <a:xfrm>
            <a:off x="107504" y="5373216"/>
            <a:ext cx="89289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nl-NL" sz="1800" dirty="0">
                <a:latin typeface="Times New Roman" pitchFamily="18" charset="0"/>
                <a:cs typeface="Times New Roman" pitchFamily="18" charset="0"/>
              </a:rPr>
              <a:t>Als </a:t>
            </a:r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het </a:t>
            </a:r>
            <a:r>
              <a:rPr lang="nl-NL" sz="1800" dirty="0" smtClean="0">
                <a:solidFill>
                  <a:srgbClr val="ED181E"/>
                </a:solidFill>
                <a:latin typeface="Times New Roman" pitchFamily="18" charset="0"/>
                <a:cs typeface="Times New Roman" pitchFamily="18" charset="0"/>
              </a:rPr>
              <a:t>binnenlands prijspeil </a:t>
            </a:r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stijgt, stijgen prijzen van alle producten en diensten in dit land. </a:t>
            </a:r>
            <a:endParaRPr lang="nl-NL" sz="18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Deze hogere prijzen betaalt ook het buitenland.</a:t>
            </a:r>
          </a:p>
          <a:p>
            <a:pPr eaLnBrk="0" hangingPunct="0"/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Dit land wordt dus duur voor het buitenland.</a:t>
            </a:r>
            <a:endParaRPr lang="nl-NL" sz="18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Als een land duur wordt voor het buitenland, verslechtert van dat land de </a:t>
            </a:r>
            <a:r>
              <a:rPr lang="nl-NL" sz="1800" dirty="0" smtClean="0">
                <a:solidFill>
                  <a:srgbClr val="ED181E"/>
                </a:solidFill>
                <a:latin typeface="Times New Roman" pitchFamily="18" charset="0"/>
                <a:cs typeface="Times New Roman" pitchFamily="18" charset="0"/>
              </a:rPr>
              <a:t>concurrentiepositie</a:t>
            </a:r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nl-NL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403648" y="2564904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Times New Roman"/>
              </a:rPr>
              <a:t>_</a:t>
            </a:r>
            <a:endParaRPr lang="nl-NL" b="1" dirty="0">
              <a:solidFill>
                <a:srgbClr val="FF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3098207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14274DCB2BB54AA83C54D03A065558" ma:contentTypeVersion="" ma:contentTypeDescription="Een nieuw document maken." ma:contentTypeScope="" ma:versionID="e4c1680e23778b5f4b4d23c23de179b9">
  <xsd:schema xmlns:xsd="http://www.w3.org/2001/XMLSchema" xmlns:xs="http://www.w3.org/2001/XMLSchema" xmlns:p="http://schemas.microsoft.com/office/2006/metadata/properties" xmlns:ns2="c76c6cae-abb4-4a06-bc8f-18f813001c24" xmlns:ns3="37a32fcf-6030-4bba-9360-2912b9a14f06" xmlns:ns4="d26e5506-11bb-4226-8e79-b11ca7fbbaef" targetNamespace="http://schemas.microsoft.com/office/2006/metadata/properties" ma:root="true" ma:fieldsID="e7ebbaa887729f8b4457294fed21ed1f" ns2:_="" ns3:_="" ns4:_="">
    <xsd:import namespace="c76c6cae-abb4-4a06-bc8f-18f813001c24"/>
    <xsd:import namespace="37a32fcf-6030-4bba-9360-2912b9a14f06"/>
    <xsd:import namespace="d26e5506-11bb-4226-8e79-b11ca7fbbae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c6cae-abb4-4a06-bc8f-18f813001c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int-hash delen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a32fcf-6030-4bba-9360-2912b9a14f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6e5506-11bb-4226-8e79-b11ca7fbbaef" elementFormDefault="qualified">
    <xsd:import namespace="http://schemas.microsoft.com/office/2006/documentManagement/types"/>
    <xsd:import namespace="http://schemas.microsoft.com/office/infopath/2007/PartnerControls"/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8BF60BF-CE28-4DDA-93ED-E6724920391B}"/>
</file>

<file path=customXml/itemProps2.xml><?xml version="1.0" encoding="utf-8"?>
<ds:datastoreItem xmlns:ds="http://schemas.openxmlformats.org/officeDocument/2006/customXml" ds:itemID="{F6E212E8-0D22-49CB-8A70-8DF1EE220472}"/>
</file>

<file path=customXml/itemProps3.xml><?xml version="1.0" encoding="utf-8"?>
<ds:datastoreItem xmlns:ds="http://schemas.openxmlformats.org/officeDocument/2006/customXml" ds:itemID="{DF09C462-87E5-4478-A972-E00012979AC5}"/>
</file>

<file path=docProps/app.xml><?xml version="1.0" encoding="utf-8"?>
<Properties xmlns="http://schemas.openxmlformats.org/officeDocument/2006/extended-properties" xmlns:vt="http://schemas.openxmlformats.org/officeDocument/2006/docPropsVTypes">
  <TotalTime>7754</TotalTime>
  <Words>916</Words>
  <Application>Microsoft Macintosh PowerPoint</Application>
  <PresentationFormat>Diavoorstelling (4:3)</PresentationFormat>
  <Paragraphs>99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5" baseType="lpstr">
      <vt:lpstr>Geneva</vt:lpstr>
      <vt:lpstr>MS PGothic</vt:lpstr>
      <vt:lpstr>ＭＳ Ｐゴシック</vt:lpstr>
      <vt:lpstr>Symbol</vt:lpstr>
      <vt:lpstr>Times</vt:lpstr>
      <vt:lpstr>Times New Roman</vt:lpstr>
      <vt:lpstr>Blank</vt:lpstr>
      <vt:lpstr>Causale verbanden schema’s</vt:lpstr>
      <vt:lpstr>Hoe gebruik je deze uitleg?</vt:lpstr>
      <vt:lpstr>Causale verbanden</vt:lpstr>
      <vt:lpstr>Causaal verband 1</vt:lpstr>
      <vt:lpstr>Causaal verband 2</vt:lpstr>
      <vt:lpstr>Causaal verband 3</vt:lpstr>
      <vt:lpstr>Causaal verband 4</vt:lpstr>
      <vt:lpstr>Causaal verband 5</vt:lpstr>
      <vt:lpstr>Causaal verband 6</vt:lpstr>
      <vt:lpstr>Causaal verband 7</vt:lpstr>
      <vt:lpstr>Causaal verband 8</vt:lpstr>
      <vt:lpstr>Causaal verband 9</vt:lpstr>
      <vt:lpstr>Causaal verband 10</vt:lpstr>
      <vt:lpstr>Causaal verband 11</vt:lpstr>
      <vt:lpstr>Causaal verband 12</vt:lpstr>
      <vt:lpstr>Causaal verband 13</vt:lpstr>
      <vt:lpstr>Causaal verband 14</vt:lpstr>
      <vt:lpstr>PowerPoint-presentatie</vt:lpstr>
    </vt:vector>
  </TitlesOfParts>
  <Company>Macintosh</Company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marktmechanisme</dc:title>
  <dc:creator>P.J.W.M. D Elfant</dc:creator>
  <cp:lastModifiedBy>Perry D'Elfant</cp:lastModifiedBy>
  <cp:revision>836</cp:revision>
  <dcterms:created xsi:type="dcterms:W3CDTF">2010-09-26T19:44:05Z</dcterms:created>
  <dcterms:modified xsi:type="dcterms:W3CDTF">2017-07-29T19:13:00Z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0x010100A314274DCB2BB54AA83C54D03A065558</vt:lpwstr>
  </property>
</Properties>
</file>