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9" r:id="rId2"/>
    <p:sldId id="452" r:id="rId3"/>
    <p:sldId id="438" r:id="rId4"/>
    <p:sldId id="427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  <p:sldId id="34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2DC"/>
    <a:srgbClr val="DDDDDD"/>
    <a:srgbClr val="ED1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592"/>
  </p:normalViewPr>
  <p:slideViewPr>
    <p:cSldViewPr>
      <p:cViewPr>
        <p:scale>
          <a:sx n="150" d="100"/>
          <a:sy n="150" d="100"/>
        </p:scale>
        <p:origin x="1984" y="1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AEF8-9DC9-4E6C-AF44-8E49B6B726A8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999D8-D018-4914-8074-804EFC3F3A9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CDA69-6E11-4797-BE0A-DF9B9A929D6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E8939-B15B-4445-9E62-F0AE840A398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2D2EF-0F6B-41EA-A040-7B4050ECDF6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8BBFD-CF73-4882-84CA-1C0B59833B1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22905-265F-4FE3-A81B-CFB6B7CC100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B6D04-3E39-4737-8028-D42E27172C3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B03FF-EDCE-4544-8E08-CA7FAC87E4C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96AD-ADAE-4FEA-A453-6F00205173E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5D65-E8A7-46D3-9552-F58AAAF23E7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656BC-8142-4AE8-B014-F8532CD8C44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/>
                <a:ea typeface="Times New Roman"/>
                <a:cs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/>
                <a:ea typeface="Times New Roman"/>
                <a:cs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/>
                <a:ea typeface="Times New Roman"/>
                <a:cs typeface="Times New Roman"/>
              </a:defRPr>
            </a:lvl1pPr>
          </a:lstStyle>
          <a:p>
            <a:pPr>
              <a:defRPr/>
            </a:pPr>
            <a:fld id="{51E4BD6E-3660-4D44-BBC8-7C26AB4586B7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 spd="slow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  <a:ea typeface="Times New Roman"/>
          <a:cs typeface="Times New Roman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/>
          <a:ea typeface="Times New Roman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/>
          <a:ea typeface="Times New Roman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4495800"/>
            <a:ext cx="8784976" cy="114300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Causale verbanden schema’s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124200" y="6019800"/>
            <a:ext cx="302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40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Klik om verder te gaan</a:t>
            </a:r>
            <a:endParaRPr lang="nl-NL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19300"/>
            <a:ext cx="7620000" cy="2337424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build="p" autoUpdateAnimBg="0" advAuto="1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7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rentetarieven van de ECB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stijgen, wordt geld lenen duurder.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geld lenen duurder wordt, lenen consumenten en producenten minder (snel).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Minder leningen/kredieten remt de consumptie (= C) en de investeringen (= I).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Bestedingen = Effectieve vraag = EV = C + I + O + E - M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daling van de C en de I zorgt voor een daling van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bestedingen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923166" y="168164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11715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8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rentetarieven van de ECB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stijgen, wordt beleggen in de Euro aantrekkelijk.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hogere rente trekt buitenlandse beleggers aan en zorgt voor meer vraag naar de euro.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hogere rente houdt binnenlandse beleggers bij de euro en zorgt voor minder aanbod van de euro.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Meer vraag naar de euro en minder aanbod van de euro, laten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koers van de euro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004048" y="2761764"/>
            <a:ext cx="38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8094321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9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koers van de euro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stijgt, wordt alle import uit niet-eurolanden goedkoper.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Aangezien onze consumptie uit eigen en uit buitenlandse producten en diensten bestaat dalen de gemiddelde prijzen.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dalen van de gemiddelde prijzen laat 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binnenlands prijspeil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dalen.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843808" y="340983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0567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10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koers van de euro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stijgt, wordt de import voor niet-eurolanden uit eurolanden duurder.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land wordt dan duur voor het buitenland (niet-eurolanden)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een land duur wordt voor het buitenland dan verslechtert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concurrentiepositie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339752" y="256490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11755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11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bestedingen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in een land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stijgen, stijgt de totale vraag naar goederen en diensten.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Meer vraag naar goederen en diensten laat prijzen stijgen.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stijgen van prijzen laat 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binnenlands prijspeil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9512" y="1124744"/>
            <a:ext cx="38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latin typeface="Times New Roman"/>
              </a:rPr>
              <a:t>+</a:t>
            </a:r>
            <a:endParaRPr lang="nl-N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43221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12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bestedingen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in een land stijgen, stijgt de totale vraag naar goederen en diensten. 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Meer vraag naar goederen en diensten laat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ook de import stijgen.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Bij gelijk blijvende export zal door de hogere import de uitgaande geldstroom stijgen.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Een grotere uitgaande geldstroom zorgt ervoor dat 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saldo lopende rekening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verslechtert.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139952" y="1393612"/>
            <a:ext cx="38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latin typeface="Times New Roman"/>
              </a:rPr>
              <a:t>+</a:t>
            </a:r>
            <a:endParaRPr lang="nl-N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36917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13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concurrentiepositie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verbetert, wordt een land goedkoper voor het buitenland.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vraag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naar goederen en diensten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uit het buitenland zal hierdoor stijgen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Bij gelijk blijvende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import zal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door de hogere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export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inkomende geldstroom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stijgen. 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Een grotere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inkomende geldstroom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zorgt ervoor dat het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saldo lopende rekening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verbetert.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771800" y="1628800"/>
            <a:ext cx="38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8054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14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saldo lopende rekening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verbetert, wordt de inkomende geldstroom groter dan de uitgaande geldstroom.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inkomende geldstroom vertegenwoordigt de vraag naar de euro.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uitgaande geldstroom vertegenwoordigt het aanbod van de euro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Meer vraag naar de euro dan aanbod van de euro, laat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koers van de euro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139952" y="2473732"/>
            <a:ext cx="38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latin typeface="Times New Roman"/>
              </a:rPr>
              <a:t>+</a:t>
            </a:r>
            <a:endParaRPr lang="nl-N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60175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038600" y="6019800"/>
            <a:ext cx="110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40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EINDE</a:t>
            </a:r>
            <a:endParaRPr lang="nl-NL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79512" y="4495800"/>
            <a:ext cx="87849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eaLnBrk="1" hangingPunct="1"/>
            <a:r>
              <a:rPr lang="nl-NL" smtClean="0">
                <a:latin typeface="Times New Roman" pitchFamily="18" charset="0"/>
                <a:cs typeface="Times New Roman" pitchFamily="18" charset="0"/>
              </a:rPr>
              <a:t>Causale verbanden schema’s</a:t>
            </a:r>
            <a:endParaRPr lang="nl-NL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19300"/>
            <a:ext cx="7620000" cy="2337424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 advAuto="100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>
                <a:latin typeface="Times New Roman" charset="0"/>
                <a:ea typeface="MS PGothic" charset="0"/>
                <a:cs typeface="Geneva" charset="0"/>
              </a:rPr>
              <a:t>Hoe gebruik je deze uitleg?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924800" cy="4114800"/>
          </a:xfrm>
          <a:noFill/>
        </p:spPr>
        <p:txBody>
          <a:bodyPr/>
          <a:lstStyle/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Je kunt in deze presentatie ‘bladeren’ door de pijltjestoetsen te gebruiken.</a:t>
            </a: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Vooruit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en achteruit ga </a:t>
            </a:r>
            <a:r>
              <a:rPr lang="nl-NL" sz="2800" dirty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je met de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pijltjestoetsen.</a:t>
            </a:r>
            <a:endParaRPr lang="nl-NL" sz="2800" dirty="0">
              <a:latin typeface="Times New Roman" charset="0"/>
              <a:ea typeface="MS PGothic" charset="0"/>
              <a:cs typeface="Geneva" charset="0"/>
              <a:sym typeface="Symbol" charset="0"/>
            </a:endParaRP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Werk alle sheets en voorbeelden rustig door.</a:t>
            </a: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Als je iets niet meteen snapt kun je terug gaan naar een vorige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</a:rPr>
              <a:t>uitleg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.</a:t>
            </a:r>
            <a:endParaRPr lang="nl-NL" sz="2800" dirty="0">
              <a:latin typeface="Times New Roman" charset="0"/>
              <a:ea typeface="MS PGothic" charset="0"/>
              <a:cs typeface="Geneva" charset="0"/>
              <a:sym typeface="Symbol" charset="0"/>
            </a:endParaRPr>
          </a:p>
          <a:p>
            <a:pPr eaLnBrk="1" hangingPunct="1">
              <a:buFontTx/>
              <a:buNone/>
            </a:pPr>
            <a:r>
              <a:rPr lang="nl-NL" sz="2400" dirty="0">
                <a:solidFill>
                  <a:srgbClr val="ED181E"/>
                </a:solidFill>
                <a:latin typeface="Times New Roman" charset="0"/>
                <a:ea typeface="MS PGothic" charset="0"/>
                <a:cs typeface="Geneva" charset="0"/>
              </a:rPr>
              <a:t>	Klik om verder te gaan.</a:t>
            </a:r>
          </a:p>
        </p:txBody>
      </p:sp>
    </p:spTree>
    <p:extLst>
      <p:ext uri="{BB962C8B-B14F-4D97-AF65-F5344CB8AC3E}">
        <p14:creationId xmlns:p14="http://schemas.microsoft.com/office/powerpoint/2010/main" val="7615116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smtClean="0">
                <a:latin typeface="Times New Roman" pitchFamily="18" charset="0"/>
                <a:cs typeface="Times New Roman" pitchFamily="18" charset="0"/>
              </a:rPr>
              <a:t>Causale verbanden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In deze PowerPoint gaan we telkens gebruik maken van bovenstaande schema.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causale verbanden zijn genummerd.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pijlen lopen van oorzaak naar gevolg.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is de bedoeling dat je elk verband EN de tussenliggende stappen kunt beschrijven.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ovendien moet je telkens kunnen aangeven of het een positief of negatief verband is.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64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1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bestedingen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 (= totale vraag naar goederen en diensten) stijgen, wordt er meer verkocht.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Er zal meer geproduceerd moeten worden om aan de stijgende vraag te voldoen.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Voor deze productiestijging zijn meer arbeiders nodig.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Een stijgende werkgelegenheid laat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werkloosheid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 dalen.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7596336" y="817548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2932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2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werkloosheid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 stijgt, krijgen meer mensen een WW-uitkering.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Omdat het aantal WW-uitkeringen stijgt moeten er meer premies worden geïnd.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Werkgevers moeten meer premies betalen.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stijging van de premies laat de loonkosten stijgen.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Bij gelijke productie, stijgen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loonkosten per product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(= totale loonkosten / totale productie).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001254" y="3789040"/>
            <a:ext cx="38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latin typeface="Times New Roman"/>
              </a:rPr>
              <a:t>+</a:t>
            </a:r>
            <a:endParaRPr lang="nl-N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57104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3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loonkosten per product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stijgen, nemen de productiekosten per product (= kostprijs) toe. 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hogere kostprijs wordt doorgerekend in de verkoopprijs (= kostprijs + winstmarge).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 hogere verkoopprijzen laten de vraag naar producten en diensten dalen.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de vraag naar producten daalt wordt er ook minder geproduceerd.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Door de daling in de productie zijn minder werknemer nodig en stijgt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werkloosheid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00192" y="3933056"/>
            <a:ext cx="38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729059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4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arbeidsproductiviteit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stijgt, neem de gemiddelde productie per arbeider toe.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Bij gelijkblijvende totale productie zijn er minder arbeiders nodig.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inder arbeiders laat de totale loonkosten voor de producent dalen.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ij gelijke productie dalen de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loonkosten per product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(= totale loonkosten / totale productie)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635896" y="4725144"/>
            <a:ext cx="38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33271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5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de </a:t>
            </a:r>
            <a:r>
              <a:rPr lang="nl-NL" sz="1800" dirty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loonkosten per product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stijgen, nemen de productiekosten per product (= kostprijs) toe. </a:t>
            </a:r>
          </a:p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De hogere kostprijs wordt doorgerekend in de verkoopprijs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(=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kostprijs + winstmarge).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Door de </a:t>
            </a:r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hogere verkoopprijzen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stijgt 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binnenlands prijspeil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339752" y="4005064"/>
            <a:ext cx="38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latin typeface="Times New Roman"/>
              </a:rPr>
              <a:t>+</a:t>
            </a:r>
            <a:endParaRPr lang="nl-N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19847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7486"/>
            <a:ext cx="7990408" cy="4587738"/>
          </a:xfrm>
          <a:prstGeom prst="rect">
            <a:avLst/>
          </a:prstGeom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819150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Causaal verband 6</a:t>
            </a:r>
            <a:endParaRPr lang="nl-NL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107504" y="5373216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l-NL" sz="1800" dirty="0">
                <a:latin typeface="Times New Roman" pitchFamily="18" charset="0"/>
                <a:cs typeface="Times New Roman" pitchFamily="18" charset="0"/>
              </a:rPr>
              <a:t>Als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het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binnenlands prijspeil 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stijgt, stijgen prijzen van alle producten en diensten in dit land. 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Deze hogere prijzen betaalt ook het buitenland.</a:t>
            </a: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Dit land wordt dus duur voor het buitenland.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Als een land duur wordt voor het buitenland, verslechtert van dat land de </a:t>
            </a:r>
            <a:r>
              <a:rPr lang="nl-NL" sz="1800" dirty="0" smtClean="0">
                <a:solidFill>
                  <a:srgbClr val="ED181E"/>
                </a:solidFill>
                <a:latin typeface="Times New Roman" pitchFamily="18" charset="0"/>
                <a:cs typeface="Times New Roman" pitchFamily="18" charset="0"/>
              </a:rPr>
              <a:t>concurrentiepositie</a:t>
            </a:r>
            <a:r>
              <a:rPr lang="nl-NL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nl-N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03648" y="256490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/>
              </a:rPr>
              <a:t>_</a:t>
            </a:r>
            <a:endParaRPr lang="nl-NL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09820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BF60BF-CE28-4DDA-93ED-E6724920391B}"/>
</file>

<file path=customXml/itemProps2.xml><?xml version="1.0" encoding="utf-8"?>
<ds:datastoreItem xmlns:ds="http://schemas.openxmlformats.org/officeDocument/2006/customXml" ds:itemID="{F6E212E8-0D22-49CB-8A70-8DF1EE220472}"/>
</file>

<file path=customXml/itemProps3.xml><?xml version="1.0" encoding="utf-8"?>
<ds:datastoreItem xmlns:ds="http://schemas.openxmlformats.org/officeDocument/2006/customXml" ds:itemID="{DF09C462-87E5-4478-A972-E00012979AC5}"/>
</file>

<file path=docProps/app.xml><?xml version="1.0" encoding="utf-8"?>
<Properties xmlns="http://schemas.openxmlformats.org/officeDocument/2006/extended-properties" xmlns:vt="http://schemas.openxmlformats.org/officeDocument/2006/docPropsVTypes">
  <TotalTime>7754</TotalTime>
  <Words>916</Words>
  <Application>Microsoft Macintosh PowerPoint</Application>
  <PresentationFormat>Diavoorstelling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Geneva</vt:lpstr>
      <vt:lpstr>MS PGothic</vt:lpstr>
      <vt:lpstr>ＭＳ Ｐゴシック</vt:lpstr>
      <vt:lpstr>Symbol</vt:lpstr>
      <vt:lpstr>Times</vt:lpstr>
      <vt:lpstr>Times New Roman</vt:lpstr>
      <vt:lpstr>Blank</vt:lpstr>
      <vt:lpstr>Causale verbanden schema’s</vt:lpstr>
      <vt:lpstr>Hoe gebruik je deze uitleg?</vt:lpstr>
      <vt:lpstr>Causale verbanden</vt:lpstr>
      <vt:lpstr>Causaal verband 1</vt:lpstr>
      <vt:lpstr>Causaal verband 2</vt:lpstr>
      <vt:lpstr>Causaal verband 3</vt:lpstr>
      <vt:lpstr>Causaal verband 4</vt:lpstr>
      <vt:lpstr>Causaal verband 5</vt:lpstr>
      <vt:lpstr>Causaal verband 6</vt:lpstr>
      <vt:lpstr>Causaal verband 7</vt:lpstr>
      <vt:lpstr>Causaal verband 8</vt:lpstr>
      <vt:lpstr>Causaal verband 9</vt:lpstr>
      <vt:lpstr>Causaal verband 10</vt:lpstr>
      <vt:lpstr>Causaal verband 11</vt:lpstr>
      <vt:lpstr>Causaal verband 12</vt:lpstr>
      <vt:lpstr>Causaal verband 13</vt:lpstr>
      <vt:lpstr>Causaal verband 14</vt:lpstr>
      <vt:lpstr>PowerPoint-presentatie</vt:lpstr>
    </vt:vector>
  </TitlesOfParts>
  <Company>Macintosh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marktmechanisme</dc:title>
  <dc:creator>P.J.W.M. D Elfant</dc:creator>
  <cp:lastModifiedBy>Perry D'Elfant</cp:lastModifiedBy>
  <cp:revision>836</cp:revision>
  <dcterms:created xsi:type="dcterms:W3CDTF">2010-09-26T19:44:05Z</dcterms:created>
  <dcterms:modified xsi:type="dcterms:W3CDTF">2017-07-29T19:13:00Z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